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4" r:id="rId4"/>
    <p:sldId id="258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Бородина" initials="АБ" lastIdx="1" clrIdx="0">
    <p:extLst>
      <p:ext uri="{19B8F6BF-5375-455C-9EA6-DF929625EA0E}">
        <p15:presenceInfo xmlns:p15="http://schemas.microsoft.com/office/powerpoint/2012/main" userId="7faf70d4ef2e80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FF9900"/>
    <a:srgbClr val="655F5F"/>
    <a:srgbClr val="787272"/>
    <a:srgbClr val="513E23"/>
    <a:srgbClr val="E8E8E8"/>
    <a:srgbClr val="FFFFFF"/>
    <a:srgbClr val="82C34C"/>
    <a:srgbClr val="FF6565"/>
    <a:srgbClr val="FD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6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671B3-6CA5-49FA-8192-679AEDD8256C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D7F0-09CD-4222-B52B-162241A83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31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2D7F0-09CD-4222-B52B-162241A83AC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84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2D7F0-09CD-4222-B52B-162241A83AC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31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3AEB9-E7DA-D024-A117-128316B4A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D1556C-EA94-5DC8-82B6-385A8C888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9EECC-D413-C003-74DD-7757291C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54C577-DC8C-1534-555F-9BB71E2E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EC81E-5DC0-E239-A056-85F5A646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4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22099-2D9B-2DF1-679A-C8B00F1A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3E9179-24A1-C6C2-09E2-BB6F63193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1D1A1-B0AD-5CE2-C122-7A238441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2940B5-9672-460C-43E1-A6B5CA8F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C0AECA-3F2A-F14E-0EF5-F846D88E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86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220006-4B42-56A6-A3D5-6F16F82CC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40DF10-505E-4844-5EDC-F809321FA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29168C-8998-9474-37B9-923B6FE5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884CBF-0EE9-72B1-8473-A8E59A46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35F53-A7A5-A2B4-97AF-C2D11E0D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9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A2A86-B945-7ED0-0760-12D0ACFC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46B860-4702-1794-B488-CC8E7A55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2F6AA9-1C3A-6BEE-47DF-CA7BC705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711B5F-37E0-88B6-4CD6-970B17EF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38EFE-978C-A576-8395-039A9AAA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08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9892B-6AB8-F0A6-0B06-F740A7F1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7E5AA7-3157-A277-67C8-839E797D4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CF176-8679-49B3-221A-9ECD3391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17B91B-87EC-74B9-BC7F-72E96BDE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D3B46-860C-DB9A-4B7B-2C248A58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86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15006-723D-691A-B833-54EC3CC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9C59E7-C4BB-378E-596F-45A021E24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1260EC-18D2-CC9F-B01C-49E110E0C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DC6B2C-19B8-FBB0-52E4-7CDC0C7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DB2574-DA45-2ABB-D8B7-80DF5F08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35A18-A76C-84FD-CB0C-1EF44649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29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ADAC7-ED28-07C6-EF6D-0F4D6E95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C696D5-4BDB-4413-74F9-C0BDFFAE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E03A5B-26D8-CC50-8185-E4D02D267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13AA88-D358-AD1F-9D68-87D9EF018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4C6625-58CF-272F-04AA-159D3F4E7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4988DE9-34C3-4AC9-0116-04F099D2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E79E04-8AC8-9DE5-F836-A3F88B04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07579B-472D-5A56-2D89-DF3142BC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47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0F5F1-9F3F-90C7-EC1F-633EC19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96D0E8-A91B-BC80-64A2-6699BFDB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AAE3A0-6EE2-6AC7-8BB5-4ED6B892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043AAB-F2B7-B35D-6E7D-2D163398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94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64F515-50BC-3EE4-E92C-61FCADCD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55DF964-68F5-A72B-8DF1-897C2C0C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F63895-7DF5-559B-4D2A-FC658CBA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94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9912C-B622-267A-B594-752F1619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BDFA3-8DBF-5F08-D421-E251DD99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DD07FF-B20F-F82B-9799-1DB000133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E34FBD-0116-DD1A-8D99-DAD92783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BA9582-A6C9-B7D0-27F1-BF591A08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008CC4-8F97-6BB0-0B32-C1D7DBDE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35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2210-BE3E-B70D-D82D-28381204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606169-A02F-FB9D-9A67-552422BA0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3EA3BC-4BB2-D633-2B38-02C2091E4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790457-4E29-48CF-5A1A-4571CFF9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7B1404-93FB-47E3-DEA0-2E7F541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2F7E3F-3211-40CB-C1E7-E460161A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47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ADBAB-6EA9-6CC5-B075-3E696DE7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03D9E-12F8-1702-6683-4DEF4310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4959E9-B1CB-6768-5F08-2F711DCF9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837C1-CF91-4672-9B7F-7613F2A24579}" type="datetimeFigureOut">
              <a:rPr lang="ru-RU" smtClean="0"/>
              <a:t>01.07.2024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DD70A-7BB6-3D52-65C3-C072ACFDD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3B0C1D-8530-FE2C-7E82-9B532283B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EA82D-7FD9-4593-B3CA-94D7EA083D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7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EF6DE"/>
            </a:gs>
            <a:gs pos="100000">
              <a:srgbClr val="FDEFC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AB4A0A-80C3-B750-7D12-C464EB0F5C62}"/>
              </a:ext>
            </a:extLst>
          </p:cNvPr>
          <p:cNvSpPr/>
          <p:nvPr/>
        </p:nvSpPr>
        <p:spPr>
          <a:xfrm>
            <a:off x="0" y="0"/>
            <a:ext cx="6682803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38263-4D2F-217E-4D83-C822137C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99" y="2508738"/>
            <a:ext cx="5152293" cy="1093300"/>
          </a:xfr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9233"/>
                </a:solidFill>
                <a:effectLst>
                  <a:glow rad="63500">
                    <a:schemeClr val="accent6">
                      <a:lumMod val="20000"/>
                      <a:lumOff val="80000"/>
                      <a:alpha val="40000"/>
                    </a:schemeClr>
                  </a:glow>
                </a:effectLst>
                <a:latin typeface="RF Krabuler" panose="00000500000000000000" pitchFamily="2" charset="-52"/>
              </a:rPr>
              <a:t>The Killer Duck</a:t>
            </a:r>
            <a:endParaRPr lang="ru-RU" dirty="0">
              <a:solidFill>
                <a:srgbClr val="059233"/>
              </a:solidFill>
              <a:effectLst>
                <a:glow rad="63500">
                  <a:schemeClr val="accent6">
                    <a:lumMod val="20000"/>
                    <a:lumOff val="80000"/>
                    <a:alpha val="40000"/>
                  </a:schemeClr>
                </a:glow>
              </a:effectLst>
              <a:latin typeface="RF Krabuler" panose="00000500000000000000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EA9761-0F98-3394-A9BD-B55D35CBE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511" y="3519976"/>
            <a:ext cx="3158067" cy="1655762"/>
          </a:xfrm>
          <a:effectLst/>
        </p:spPr>
        <p:txBody>
          <a:bodyPr/>
          <a:lstStyle/>
          <a:p>
            <a:r>
              <a:rPr lang="en-US" dirty="0">
                <a:solidFill>
                  <a:srgbClr val="058036"/>
                </a:solidFill>
                <a:latin typeface="RF Krabuler" panose="00000500000000000000" pitchFamily="2" charset="-52"/>
              </a:rPr>
              <a:t>Top Down 2D game</a:t>
            </a:r>
            <a:endParaRPr lang="ru-RU" dirty="0">
              <a:solidFill>
                <a:srgbClr val="058036"/>
              </a:solidFill>
              <a:latin typeface="RF Krabuler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4C59D7-4D71-4ABC-361F-1DB3C7439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50000" intensity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64" t="-1690" r="47489" b="800"/>
          <a:stretch/>
        </p:blipFill>
        <p:spPr>
          <a:xfrm rot="21600000" flipH="1">
            <a:off x="5920154" y="-128953"/>
            <a:ext cx="6271846" cy="7010400"/>
          </a:xfrm>
          <a:prstGeom prst="rect">
            <a:avLst/>
          </a:prstGeom>
          <a:effectLst>
            <a:glow>
              <a:srgbClr val="92D050">
                <a:alpha val="43000"/>
              </a:srgbClr>
            </a:glow>
            <a:outerShdw blurRad="889000" dist="266700" dir="11280000" sx="87000" sy="87000" algn="ctr" rotWithShape="0">
              <a:srgbClr val="87CB3D">
                <a:alpha val="0"/>
              </a:srgbClr>
            </a:outerShdw>
            <a:reflection stA="46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7486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6399096-941F-7E95-3687-6CF32FECFEDC}"/>
              </a:ext>
            </a:extLst>
          </p:cNvPr>
          <p:cNvSpPr/>
          <p:nvPr/>
        </p:nvSpPr>
        <p:spPr>
          <a:xfrm>
            <a:off x="0" y="0"/>
            <a:ext cx="12289813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96D9B-3725-404B-C41F-DD98ECFAFBDA}"/>
              </a:ext>
            </a:extLst>
          </p:cNvPr>
          <p:cNvSpPr txBox="1"/>
          <p:nvPr/>
        </p:nvSpPr>
        <p:spPr>
          <a:xfrm>
            <a:off x="394822" y="27377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929292"/>
                </a:solidFill>
                <a:effectLst>
                  <a:glow rad="368300">
                    <a:schemeClr val="bg1">
                      <a:alpha val="98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Команда разработчиков</a:t>
            </a:r>
            <a:endParaRPr lang="ru-RU" sz="4400" dirty="0">
              <a:solidFill>
                <a:srgbClr val="929292"/>
              </a:solidFill>
              <a:effectLst>
                <a:glow rad="368300">
                  <a:schemeClr val="bg1">
                    <a:alpha val="98000"/>
                  </a:schemeClr>
                </a:glo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DF4342-74ED-2891-CE27-33A090DA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6729"/>
          <a:stretch/>
        </p:blipFill>
        <p:spPr>
          <a:xfrm>
            <a:off x="1333703" y="1287416"/>
            <a:ext cx="3972654" cy="3877926"/>
          </a:xfrm>
          <a:prstGeom prst="rect">
            <a:avLst/>
          </a:prstGeom>
          <a:ln>
            <a:noFill/>
          </a:ln>
          <a:effectLst>
            <a:glow rad="139700">
              <a:srgbClr val="E1DFD6">
                <a:alpha val="91000"/>
              </a:srgbClr>
            </a:glo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6929E94-D55F-8308-077D-ACAD0FF98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 trans="74000" intensity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7346" r="34097" b="10715"/>
          <a:stretch/>
        </p:blipFill>
        <p:spPr>
          <a:xfrm>
            <a:off x="6885644" y="762850"/>
            <a:ext cx="4137169" cy="3834977"/>
          </a:xfrm>
          <a:prstGeom prst="rect">
            <a:avLst/>
          </a:prstGeom>
          <a:ln>
            <a:noFill/>
          </a:ln>
          <a:effectLst>
            <a:glow rad="63500">
              <a:srgbClr val="A4C8EA">
                <a:alpha val="77000"/>
              </a:srgbClr>
            </a:glo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FA4F63-5AC0-BE6F-7901-05B1FCFD4E46}"/>
              </a:ext>
            </a:extLst>
          </p:cNvPr>
          <p:cNvSpPr txBox="1"/>
          <p:nvPr/>
        </p:nvSpPr>
        <p:spPr>
          <a:xfrm>
            <a:off x="6768244" y="4799929"/>
            <a:ext cx="5521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glow rad="127000">
                    <a:schemeClr val="accent5">
                      <a:satMod val="175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Анастасия Владимировна</a:t>
            </a:r>
            <a:endParaRPr lang="ru-RU" sz="3200" dirty="0">
              <a:effectLst>
                <a:glow rad="127000">
                  <a:schemeClr val="accent5">
                    <a:satMod val="175000"/>
                  </a:schemeClr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BB9CF-CF51-67B3-9D36-1395FC340723}"/>
              </a:ext>
            </a:extLst>
          </p:cNvPr>
          <p:cNvSpPr txBox="1"/>
          <p:nvPr/>
        </p:nvSpPr>
        <p:spPr>
          <a:xfrm>
            <a:off x="1678124" y="5230005"/>
            <a:ext cx="3173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glow rad="127000">
                    <a:srgbClr val="9A966E"/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Данил  Романович</a:t>
            </a:r>
            <a:endParaRPr lang="ru-RU" sz="3200" dirty="0">
              <a:effectLst>
                <a:glow rad="127000">
                  <a:srgbClr val="9A966E"/>
                </a:glo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17003-6DF3-24CD-310E-939780801F23}"/>
              </a:ext>
            </a:extLst>
          </p:cNvPr>
          <p:cNvSpPr txBox="1"/>
          <p:nvPr/>
        </p:nvSpPr>
        <p:spPr>
          <a:xfrm>
            <a:off x="6529754" y="5350767"/>
            <a:ext cx="46808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F9EFF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Team-lead, Back-end, </a:t>
            </a:r>
          </a:p>
          <a:p>
            <a:pPr algn="ctr"/>
            <a:r>
              <a:rPr lang="en-US" sz="3200" dirty="0">
                <a:solidFill>
                  <a:srgbClr val="2F9EFF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Front-end</a:t>
            </a:r>
            <a:r>
              <a:rPr lang="ru-RU" sz="3200" dirty="0">
                <a:solidFill>
                  <a:srgbClr val="2F9EFF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</a:p>
          <a:p>
            <a:pPr algn="ctr"/>
            <a:endParaRPr lang="ru-RU" sz="3200" dirty="0">
              <a:solidFill>
                <a:srgbClr val="2F9EFF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DB314-CEB8-374B-BA34-91C6D9887C54}"/>
              </a:ext>
            </a:extLst>
          </p:cNvPr>
          <p:cNvSpPr txBox="1"/>
          <p:nvPr/>
        </p:nvSpPr>
        <p:spPr>
          <a:xfrm>
            <a:off x="1280362" y="5751614"/>
            <a:ext cx="432492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A966E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Back-end</a:t>
            </a:r>
            <a:r>
              <a:rPr lang="ru-RU" sz="3200" dirty="0">
                <a:solidFill>
                  <a:srgbClr val="9A966E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, </a:t>
            </a:r>
            <a:r>
              <a:rPr lang="en-US" sz="3200" dirty="0">
                <a:solidFill>
                  <a:srgbClr val="9A966E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Sound designer</a:t>
            </a:r>
            <a:endParaRPr lang="ru-RU" sz="3200" dirty="0">
              <a:solidFill>
                <a:srgbClr val="9A966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998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EEC10CE-73A0-1CC5-01EB-E002EC481547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EE5EE53-066A-940A-D315-8C4911DDDB58}"/>
              </a:ext>
            </a:extLst>
          </p:cNvPr>
          <p:cNvSpPr/>
          <p:nvPr/>
        </p:nvSpPr>
        <p:spPr>
          <a:xfrm>
            <a:off x="7949989" y="748731"/>
            <a:ext cx="4069184" cy="6097962"/>
          </a:xfrm>
          <a:prstGeom prst="rect">
            <a:avLst/>
          </a:prstGeom>
          <a:solidFill>
            <a:srgbClr val="E9FEE2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3C00DCC-63AD-C4B1-4E8C-B90E94FAEEAA}"/>
              </a:ext>
            </a:extLst>
          </p:cNvPr>
          <p:cNvSpPr/>
          <p:nvPr/>
        </p:nvSpPr>
        <p:spPr>
          <a:xfrm>
            <a:off x="3916973" y="748732"/>
            <a:ext cx="4210250" cy="6109268"/>
          </a:xfrm>
          <a:prstGeom prst="rect">
            <a:avLst/>
          </a:prstGeom>
          <a:solidFill>
            <a:srgbClr val="FCF7D8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3FE45A2-E93F-4B63-22F9-8F3A9708AD35}"/>
              </a:ext>
            </a:extLst>
          </p:cNvPr>
          <p:cNvSpPr/>
          <p:nvPr/>
        </p:nvSpPr>
        <p:spPr>
          <a:xfrm>
            <a:off x="168019" y="786312"/>
            <a:ext cx="4069184" cy="6097963"/>
          </a:xfrm>
          <a:prstGeom prst="rect">
            <a:avLst/>
          </a:prstGeom>
          <a:solidFill>
            <a:srgbClr val="FDF1F1"/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CBB008D-7A0C-B9DC-6C75-04A59E0B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48" y="348406"/>
            <a:ext cx="4357506" cy="1000979"/>
          </a:xfrm>
          <a:effectLst>
            <a:glow rad="127000">
              <a:schemeClr val="accent2"/>
            </a:glow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rgbClr val="929292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Концепт игры </a:t>
            </a:r>
            <a:br>
              <a:rPr lang="ru-RU" sz="4400" dirty="0">
                <a:solidFill>
                  <a:srgbClr val="929292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endParaRPr lang="ru-RU" dirty="0">
              <a:solidFill>
                <a:srgbClr val="929292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D2810-6BD5-32DB-8868-EBC5C5E3992A}"/>
              </a:ext>
            </a:extLst>
          </p:cNvPr>
          <p:cNvSpPr txBox="1"/>
          <p:nvPr/>
        </p:nvSpPr>
        <p:spPr>
          <a:xfrm>
            <a:off x="4942192" y="1008018"/>
            <a:ext cx="1647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FF9900"/>
                </a:solidFill>
                <a:effectLst>
                  <a:glow rad="228600">
                    <a:schemeClr val="bg1"/>
                  </a:glow>
                </a:effectLst>
                <a:latin typeface="RF Krabuler" panose="00000500000000000000" pitchFamily="2" charset="-52"/>
              </a:rPr>
              <a:t>Мир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133CCB-3F95-91BA-E127-072A698B1AAA}"/>
              </a:ext>
            </a:extLst>
          </p:cNvPr>
          <p:cNvSpPr txBox="1"/>
          <p:nvPr/>
        </p:nvSpPr>
        <p:spPr>
          <a:xfrm>
            <a:off x="4479816" y="1696639"/>
            <a:ext cx="3371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B84F"/>
                </a:solidFill>
                <a:effectLst>
                  <a:glow rad="342900">
                    <a:schemeClr val="bg1">
                      <a:alpha val="90000"/>
                    </a:schemeClr>
                  </a:glow>
                </a:effectLst>
                <a:latin typeface="RF Krabuler" panose="00000500000000000000" pitchFamily="2" charset="-52"/>
              </a:rPr>
              <a:t>Мир представляет набор комнат, ограниченных стенками. Их расположение рандомно.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4E897-511D-2818-A608-24AF15C0F929}"/>
              </a:ext>
            </a:extLst>
          </p:cNvPr>
          <p:cNvSpPr txBox="1"/>
          <p:nvPr/>
        </p:nvSpPr>
        <p:spPr>
          <a:xfrm flipH="1">
            <a:off x="9100407" y="1008017"/>
            <a:ext cx="16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17AD22"/>
                </a:solidFill>
                <a:effectLst>
                  <a:glow rad="203200">
                    <a:schemeClr val="bg1">
                      <a:alpha val="95000"/>
                    </a:schemeClr>
                  </a:glow>
                </a:effectLst>
                <a:latin typeface="RF Krabuler" panose="00000500000000000000" pitchFamily="2" charset="-52"/>
              </a:rPr>
              <a:t>Мобы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B8247D-7B5A-8B9F-D0FE-1DC0029DDF38}"/>
              </a:ext>
            </a:extLst>
          </p:cNvPr>
          <p:cNvSpPr txBox="1"/>
          <p:nvPr/>
        </p:nvSpPr>
        <p:spPr>
          <a:xfrm>
            <a:off x="8352579" y="1733029"/>
            <a:ext cx="33947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2E64E"/>
                </a:solidFill>
                <a:effectLst>
                  <a:glow rad="355600">
                    <a:schemeClr val="bg1">
                      <a:alpha val="99000"/>
                    </a:schemeClr>
                  </a:glow>
                </a:effectLst>
                <a:latin typeface="RF Krabuler" panose="00000500000000000000" pitchFamily="2" charset="-52"/>
              </a:rPr>
              <a:t>Мобы будут атаковать игрока мечами и спавниться в разном количестве в каждой новой комнате.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221222-4D01-0426-8E38-9EAAB2973463}"/>
              </a:ext>
            </a:extLst>
          </p:cNvPr>
          <p:cNvSpPr txBox="1"/>
          <p:nvPr/>
        </p:nvSpPr>
        <p:spPr>
          <a:xfrm>
            <a:off x="495848" y="1265752"/>
            <a:ext cx="34393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ru-RU" sz="2800" dirty="0">
                <a:solidFill>
                  <a:srgbClr val="FF6565"/>
                </a:solidFill>
                <a:effectLst>
                  <a:glow rad="203200">
                    <a:schemeClr val="bg1">
                      <a:alpha val="85000"/>
                    </a:schemeClr>
                  </a:glow>
                </a:effectLst>
                <a:latin typeface="RF Krabuler" panose="00000500000000000000" pitchFamily="2" charset="-52"/>
              </a:rPr>
            </a:br>
            <a:r>
              <a:rPr lang="ru-RU" sz="2800" dirty="0">
                <a:solidFill>
                  <a:srgbClr val="FF6565"/>
                </a:solidFill>
                <a:effectLst>
                  <a:glow rad="203200">
                    <a:schemeClr val="bg1">
                      <a:alpha val="85000"/>
                    </a:schemeClr>
                  </a:glow>
                </a:effectLst>
                <a:latin typeface="RF Krabuler" panose="00000500000000000000" pitchFamily="2" charset="-52"/>
              </a:rPr>
              <a:t>Игрок будет управлять уткой с пистолетом, чтобы сражаться с врагами, перемещаться между комнатами и пытаться не умереть.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49C8B6-FCA4-7DF1-0915-089F097A9981}"/>
              </a:ext>
            </a:extLst>
          </p:cNvPr>
          <p:cNvSpPr txBox="1"/>
          <p:nvPr/>
        </p:nvSpPr>
        <p:spPr>
          <a:xfrm>
            <a:off x="495848" y="1032195"/>
            <a:ext cx="28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effectLst>
                  <a:glow rad="177800">
                    <a:schemeClr val="bg1"/>
                  </a:glow>
                </a:effectLst>
                <a:latin typeface="RF Krabuler" panose="00000500000000000000" pitchFamily="2" charset="-52"/>
              </a:rPr>
              <a:t>Главный герой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A41F5-0C4B-4D69-0972-0A3089DB37AF}"/>
              </a:ext>
            </a:extLst>
          </p:cNvPr>
          <p:cNvSpPr txBox="1"/>
          <p:nvPr/>
        </p:nvSpPr>
        <p:spPr>
          <a:xfrm>
            <a:off x="2280214" y="5038739"/>
            <a:ext cx="1930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6565"/>
                </a:solidFill>
                <a:effectLst>
                  <a:glow rad="203200">
                    <a:schemeClr val="bg1">
                      <a:alpha val="85000"/>
                    </a:schemeClr>
                  </a:glow>
                </a:effectLst>
                <a:latin typeface="RF Krabuler" panose="00000500000000000000" pitchFamily="2" charset="-52"/>
              </a:rPr>
              <a:t>-Кря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A21504-AE35-4C3B-DAC1-FF964C76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882" y="4516011"/>
            <a:ext cx="4210249" cy="2368265"/>
          </a:xfrm>
          <a:prstGeom prst="rect">
            <a:avLst/>
          </a:prstGeom>
          <a:effectLst>
            <a:outerShdw blurRad="469900" sx="102000" sy="102000" algn="ctr" rotWithShape="0">
              <a:srgbClr val="FF6565">
                <a:alpha val="58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9F5067-43C9-84B6-082B-1AECE4BB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72" y="4846588"/>
            <a:ext cx="2632266" cy="1450655"/>
          </a:xfrm>
          <a:prstGeom prst="rect">
            <a:avLst/>
          </a:prstGeom>
          <a:effectLst>
            <a:glow rad="266700">
              <a:srgbClr val="FF9900">
                <a:alpha val="23000"/>
              </a:srgbClr>
            </a:glow>
            <a:softEdge rad="254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AE4C80-606F-BAEF-362B-A8A4DBE33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1736" y="4364676"/>
            <a:ext cx="4660264" cy="2472410"/>
          </a:xfrm>
          <a:prstGeom prst="rect">
            <a:avLst/>
          </a:prstGeom>
          <a:effectLst>
            <a:outerShdw blurRad="584200" sx="102000" sy="102000" algn="ctr" rotWithShape="0">
              <a:srgbClr val="82C34C">
                <a:alpha val="66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3FC817-A017-B01B-4D17-AEB6DA55F4D2}"/>
              </a:ext>
            </a:extLst>
          </p:cNvPr>
          <p:cNvSpPr txBox="1"/>
          <p:nvPr/>
        </p:nvSpPr>
        <p:spPr>
          <a:xfrm>
            <a:off x="9055128" y="6146887"/>
            <a:ext cx="705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2E64E"/>
                </a:solidFill>
                <a:effectLst>
                  <a:glow rad="355600">
                    <a:schemeClr val="bg1">
                      <a:alpha val="99000"/>
                    </a:schemeClr>
                  </a:glow>
                </a:effectLst>
                <a:latin typeface="RF Krabuler" panose="00000500000000000000" pitchFamily="2" charset="-52"/>
              </a:rPr>
              <a:t>(это червяк)</a:t>
            </a:r>
          </a:p>
        </p:txBody>
      </p:sp>
    </p:spTree>
    <p:extLst>
      <p:ext uri="{BB962C8B-B14F-4D97-AF65-F5344CB8AC3E}">
        <p14:creationId xmlns:p14="http://schemas.microsoft.com/office/powerpoint/2010/main" val="391108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82096B4-BE62-5D2E-9D91-7283A4656950}"/>
              </a:ext>
            </a:extLst>
          </p:cNvPr>
          <p:cNvSpPr/>
          <p:nvPr/>
        </p:nvSpPr>
        <p:spPr>
          <a:xfrm>
            <a:off x="0" y="0"/>
            <a:ext cx="12426462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CFF567-1B44-169E-F644-84827C0F6384}"/>
              </a:ext>
            </a:extLst>
          </p:cNvPr>
          <p:cNvSpPr/>
          <p:nvPr/>
        </p:nvSpPr>
        <p:spPr>
          <a:xfrm>
            <a:off x="445476" y="832337"/>
            <a:ext cx="11535510" cy="5673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bg1">
                <a:alpha val="4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42088F-0B00-5D96-6251-D41443F2F6C6}"/>
              </a:ext>
            </a:extLst>
          </p:cNvPr>
          <p:cNvSpPr/>
          <p:nvPr/>
        </p:nvSpPr>
        <p:spPr>
          <a:xfrm>
            <a:off x="328245" y="351693"/>
            <a:ext cx="4419601" cy="867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6000" dirty="0">
              <a:solidFill>
                <a:schemeClr val="bg1"/>
              </a:solidFill>
              <a:effectLst>
                <a:glow rad="88900">
                  <a:schemeClr val="accent2"/>
                </a:glow>
              </a:effectLst>
              <a:latin typeface="RF Krabuler" panose="00000500000000000000" pitchFamily="2" charset="-52"/>
              <a:ea typeface="Yu Gothic UI Semibold" panose="020B0700000000000000" pitchFamily="34" charset="-128"/>
              <a:cs typeface="Dubai" panose="020B0503030403030204" pitchFamily="34" charset="-78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49385D-F481-D43F-1454-9143FA86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8" y="1002539"/>
            <a:ext cx="11078306" cy="5333565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FAE2E5B-C0EB-C6FB-5AEB-51245996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6" y="222739"/>
            <a:ext cx="8364415" cy="996462"/>
          </a:xfrm>
          <a:effectLst>
            <a:glow rad="850900">
              <a:schemeClr val="bg1">
                <a:alpha val="97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rgbClr val="88BE6A"/>
                </a:solidFill>
                <a:effectLst>
                  <a:glow rad="152400">
                    <a:schemeClr val="bg1"/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Концептуальная диаграмма</a:t>
            </a:r>
            <a:br>
              <a:rPr lang="ru-RU" sz="4400" dirty="0">
                <a:solidFill>
                  <a:srgbClr val="88BE6A"/>
                </a:solidFill>
                <a:effectLst>
                  <a:glow rad="152400">
                    <a:schemeClr val="bg1"/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endParaRPr lang="ru-RU" dirty="0">
              <a:solidFill>
                <a:srgbClr val="88BE6A"/>
              </a:solidFill>
              <a:effectLst>
                <a:glow rad="1524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778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6D0F4DE-2C5D-2EB6-21FE-470BB0A01C47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DB846BE-C47D-766F-B1CC-AD5C141F3929}"/>
              </a:ext>
            </a:extLst>
          </p:cNvPr>
          <p:cNvSpPr/>
          <p:nvPr/>
        </p:nvSpPr>
        <p:spPr>
          <a:xfrm>
            <a:off x="480645" y="2983357"/>
            <a:ext cx="9366740" cy="134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7FB32-5316-67E8-0D7F-0647B64B3D25}"/>
              </a:ext>
            </a:extLst>
          </p:cNvPr>
          <p:cNvSpPr txBox="1"/>
          <p:nvPr/>
        </p:nvSpPr>
        <p:spPr>
          <a:xfrm>
            <a:off x="1557258" y="174741"/>
            <a:ext cx="5486400" cy="76944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82C34C"/>
                </a:solidFill>
                <a:effectLst>
                  <a:glow rad="673100">
                    <a:schemeClr val="bg1">
                      <a:alpha val="96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Использованное ПО</a:t>
            </a:r>
            <a:endParaRPr lang="ru-RU" sz="4400" dirty="0">
              <a:solidFill>
                <a:srgbClr val="82C34C"/>
              </a:solidFill>
              <a:effectLst>
                <a:glow rad="673100">
                  <a:schemeClr val="bg1">
                    <a:alpha val="96000"/>
                  </a:schemeClr>
                </a:glow>
              </a:effectLst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9AA67D-A2C0-6F61-387F-E7C6C26892B3}"/>
              </a:ext>
            </a:extLst>
          </p:cNvPr>
          <p:cNvSpPr/>
          <p:nvPr/>
        </p:nvSpPr>
        <p:spPr>
          <a:xfrm>
            <a:off x="484315" y="1286609"/>
            <a:ext cx="9363070" cy="157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7A53B-EEDA-288F-6F19-34B5B2C32A7B}"/>
              </a:ext>
            </a:extLst>
          </p:cNvPr>
          <p:cNvSpPr txBox="1"/>
          <p:nvPr/>
        </p:nvSpPr>
        <p:spPr>
          <a:xfrm>
            <a:off x="484315" y="1384211"/>
            <a:ext cx="32192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Unity 2022.3.15f1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6E4054-2E1A-BBA4-021B-A6DB7FE2F847}"/>
              </a:ext>
            </a:extLst>
          </p:cNvPr>
          <p:cNvSpPr txBox="1"/>
          <p:nvPr/>
        </p:nvSpPr>
        <p:spPr>
          <a:xfrm>
            <a:off x="484315" y="1872894"/>
            <a:ext cx="95191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Игровой движок был использован для проектирования 2</a:t>
            </a:r>
            <a:r>
              <a:rPr lang="en-US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D 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окружения игры, управления скриптами, игровыми объектами и их компонентами. </a:t>
            </a:r>
            <a:endParaRPr lang="ru-RU" sz="2500" dirty="0">
              <a:solidFill>
                <a:srgbClr val="F3A875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F3D6-9641-53BD-267E-79C485F1EC2D}"/>
              </a:ext>
            </a:extLst>
          </p:cNvPr>
          <p:cNvSpPr txBox="1"/>
          <p:nvPr/>
        </p:nvSpPr>
        <p:spPr>
          <a:xfrm>
            <a:off x="484315" y="2995726"/>
            <a:ext cx="58578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P</a:t>
            </a:r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hotoshop &amp; </a:t>
            </a:r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ILu</a:t>
            </a:r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strator</a:t>
            </a:r>
            <a:r>
              <a:rPr lang="ru-RU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(2021)</a:t>
            </a:r>
            <a:r>
              <a:rPr lang="en-US" sz="30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B2DE49-B706-CD9A-C53E-E821BA3A7FD2}"/>
              </a:ext>
            </a:extLst>
          </p:cNvPr>
          <p:cNvSpPr txBox="1"/>
          <p:nvPr/>
        </p:nvSpPr>
        <p:spPr>
          <a:xfrm>
            <a:off x="484315" y="3467432"/>
            <a:ext cx="92692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Редактор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ы</a:t>
            </a:r>
            <a:r>
              <a:rPr lang="ru-RU" sz="25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были использованы для проработки окружения, создания векторной графики.</a:t>
            </a:r>
            <a:endParaRPr lang="ru-RU" sz="2500" dirty="0">
              <a:solidFill>
                <a:srgbClr val="F3A875"/>
              </a:solidFill>
              <a:effectLst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C3F3A4A-DA2F-6D40-808B-C4E35A0764D8}"/>
              </a:ext>
            </a:extLst>
          </p:cNvPr>
          <p:cNvSpPr/>
          <p:nvPr/>
        </p:nvSpPr>
        <p:spPr>
          <a:xfrm>
            <a:off x="462704" y="4441155"/>
            <a:ext cx="9290896" cy="1045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48CBA-2252-4197-3706-ACDABA062261}"/>
              </a:ext>
            </a:extLst>
          </p:cNvPr>
          <p:cNvSpPr txBox="1"/>
          <p:nvPr/>
        </p:nvSpPr>
        <p:spPr>
          <a:xfrm>
            <a:off x="484315" y="4395102"/>
            <a:ext cx="62542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GitHub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957B56-52CE-D133-A9AF-09D61FB1CE1D}"/>
              </a:ext>
            </a:extLst>
          </p:cNvPr>
          <p:cNvSpPr txBox="1"/>
          <p:nvPr/>
        </p:nvSpPr>
        <p:spPr>
          <a:xfrm>
            <a:off x="529031" y="4921566"/>
            <a:ext cx="76983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Платформа была использована для управления версиями. </a:t>
            </a:r>
            <a:endParaRPr lang="ru-RU" sz="2500" dirty="0">
              <a:solidFill>
                <a:srgbClr val="F3A875"/>
              </a:solidFill>
              <a:effectLst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39DFFF3-4E08-64A2-8093-6CB54F742164}"/>
              </a:ext>
            </a:extLst>
          </p:cNvPr>
          <p:cNvSpPr/>
          <p:nvPr/>
        </p:nvSpPr>
        <p:spPr>
          <a:xfrm>
            <a:off x="462704" y="5533192"/>
            <a:ext cx="9239593" cy="109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4C6631-98B9-01BD-9A03-4D5FC3ADE50B}"/>
              </a:ext>
            </a:extLst>
          </p:cNvPr>
          <p:cNvSpPr txBox="1"/>
          <p:nvPr/>
        </p:nvSpPr>
        <p:spPr>
          <a:xfrm>
            <a:off x="484315" y="5533192"/>
            <a:ext cx="62542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Visual Studio 2022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38BE8-D813-46AD-7635-1008F88C904A}"/>
              </a:ext>
            </a:extLst>
          </p:cNvPr>
          <p:cNvSpPr txBox="1"/>
          <p:nvPr/>
        </p:nvSpPr>
        <p:spPr>
          <a:xfrm>
            <a:off x="462704" y="6057179"/>
            <a:ext cx="9475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Редактор кода был </a:t>
            </a:r>
            <a:r>
              <a:rPr lang="ru-RU" sz="25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использ</a:t>
            </a:r>
            <a:r>
              <a:rPr lang="ru-RU" sz="25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ован</a:t>
            </a: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для написания скриптов на С</a:t>
            </a:r>
            <a:r>
              <a:rPr lang="en-US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#.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0020218-EBAD-7D39-8432-D7C3CA88C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5" y="71718"/>
            <a:ext cx="975489" cy="975489"/>
          </a:xfrm>
          <a:prstGeom prst="rect">
            <a:avLst/>
          </a:prstGeo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02DF341E-6F75-B1F8-F28A-52FD3002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0"/>
          <a:stretch/>
        </p:blipFill>
        <p:spPr bwMode="auto">
          <a:xfrm rot="1922165">
            <a:off x="10430114" y="1149982"/>
            <a:ext cx="1606771" cy="15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icture background">
            <a:extLst>
              <a:ext uri="{FF2B5EF4-FFF2-40B4-BE49-F238E27FC236}">
                <a16:creationId xmlns:a16="http://schemas.microsoft.com/office/drawing/2014/main" id="{DD72BEF5-79C9-8DCB-D9D3-1C9FB7B5A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843" y="3279346"/>
            <a:ext cx="2587157" cy="11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Picture background">
            <a:extLst>
              <a:ext uri="{FF2B5EF4-FFF2-40B4-BE49-F238E27FC236}">
                <a16:creationId xmlns:a16="http://schemas.microsoft.com/office/drawing/2014/main" id="{95754620-FB71-538B-EF5B-D1A6DCF9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64" y="-225284"/>
            <a:ext cx="1810036" cy="181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icture background">
            <a:extLst>
              <a:ext uri="{FF2B5EF4-FFF2-40B4-BE49-F238E27FC236}">
                <a16:creationId xmlns:a16="http://schemas.microsoft.com/office/drawing/2014/main" id="{3AEE8B1C-CBBA-830D-22B7-AC643347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6216">
            <a:off x="9598844" y="4712071"/>
            <a:ext cx="2523858" cy="15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F536841-A442-B5F0-1F74-2BBFE0C6D858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8CC6164-A750-E498-E9CA-5C5B8FE52E18}"/>
              </a:ext>
            </a:extLst>
          </p:cNvPr>
          <p:cNvSpPr/>
          <p:nvPr/>
        </p:nvSpPr>
        <p:spPr>
          <a:xfrm>
            <a:off x="361708" y="3556290"/>
            <a:ext cx="8982353" cy="1842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BA4B252-4BBA-E8E2-30C9-5DE3E9508A97}"/>
              </a:ext>
            </a:extLst>
          </p:cNvPr>
          <p:cNvSpPr/>
          <p:nvPr/>
        </p:nvSpPr>
        <p:spPr>
          <a:xfrm>
            <a:off x="361707" y="1424263"/>
            <a:ext cx="8982353" cy="1842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EBA56-BCD5-0AED-B835-4BA56E803C55}"/>
              </a:ext>
            </a:extLst>
          </p:cNvPr>
          <p:cNvSpPr txBox="1"/>
          <p:nvPr/>
        </p:nvSpPr>
        <p:spPr>
          <a:xfrm>
            <a:off x="1342180" y="23879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82C34C"/>
                </a:solidFill>
                <a:effectLst>
                  <a:glow rad="673100">
                    <a:schemeClr val="bg1">
                      <a:alpha val="96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Игровые возможности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ED65D8E-8276-CCEE-4760-8D4A8FDF8E2B}"/>
              </a:ext>
            </a:extLst>
          </p:cNvPr>
          <p:cNvSpPr/>
          <p:nvPr/>
        </p:nvSpPr>
        <p:spPr>
          <a:xfrm>
            <a:off x="361708" y="1455944"/>
            <a:ext cx="597878" cy="599991"/>
          </a:xfrm>
          <a:prstGeom prst="rect">
            <a:avLst/>
          </a:prstGeom>
          <a:solidFill>
            <a:srgbClr val="FFF4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64C9A-4A1C-CDAE-B256-1BB4405E2F83}"/>
              </a:ext>
            </a:extLst>
          </p:cNvPr>
          <p:cNvSpPr txBox="1"/>
          <p:nvPr/>
        </p:nvSpPr>
        <p:spPr>
          <a:xfrm>
            <a:off x="959586" y="14851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П</a:t>
            </a:r>
            <a:r>
              <a:rPr lang="ru-RU" sz="36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еремещение и взаимодействие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27270E-D714-4AC3-3D3B-E765FA1735E5}"/>
              </a:ext>
            </a:extLst>
          </p:cNvPr>
          <p:cNvSpPr txBox="1"/>
          <p:nvPr/>
        </p:nvSpPr>
        <p:spPr>
          <a:xfrm>
            <a:off x="472099" y="1485125"/>
            <a:ext cx="597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1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3D3F1-B370-8862-589A-12FC16CE65B1}"/>
              </a:ext>
            </a:extLst>
          </p:cNvPr>
          <p:cNvSpPr txBox="1"/>
          <p:nvPr/>
        </p:nvSpPr>
        <p:spPr>
          <a:xfrm>
            <a:off x="361708" y="2160637"/>
            <a:ext cx="9186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Игрок может передвигаться между комнатами, сражаться с мобами до тех пор, пока не погибнет.</a:t>
            </a:r>
            <a:endParaRPr lang="ru-RU" sz="3200" dirty="0">
              <a:solidFill>
                <a:srgbClr val="F3A875"/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FAC22C6-1B93-3B63-90E9-6643FAB1BB7A}"/>
              </a:ext>
            </a:extLst>
          </p:cNvPr>
          <p:cNvSpPr/>
          <p:nvPr/>
        </p:nvSpPr>
        <p:spPr>
          <a:xfrm>
            <a:off x="361708" y="3589729"/>
            <a:ext cx="597878" cy="599991"/>
          </a:xfrm>
          <a:prstGeom prst="rect">
            <a:avLst/>
          </a:prstGeom>
          <a:solidFill>
            <a:srgbClr val="FFF4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7375B-808B-05C5-5576-15A88FB8E034}"/>
              </a:ext>
            </a:extLst>
          </p:cNvPr>
          <p:cNvSpPr txBox="1"/>
          <p:nvPr/>
        </p:nvSpPr>
        <p:spPr>
          <a:xfrm>
            <a:off x="959586" y="3618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Сбор предметов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3138A-8901-4DBD-C261-6B7F315ECAFE}"/>
              </a:ext>
            </a:extLst>
          </p:cNvPr>
          <p:cNvSpPr txBox="1"/>
          <p:nvPr/>
        </p:nvSpPr>
        <p:spPr>
          <a:xfrm>
            <a:off x="472099" y="3618910"/>
            <a:ext cx="597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2</a:t>
            </a:r>
            <a:endParaRPr lang="ru-RU" sz="3600" dirty="0">
              <a:solidFill>
                <a:srgbClr val="ED7D3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344FD-9F9F-3F1E-D1A3-CA85105BCBA9}"/>
              </a:ext>
            </a:extLst>
          </p:cNvPr>
          <p:cNvSpPr txBox="1"/>
          <p:nvPr/>
        </p:nvSpPr>
        <p:spPr>
          <a:xfrm>
            <a:off x="361708" y="4294422"/>
            <a:ext cx="9186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Игрок может подбирать предметы, чтобы восполнить здоровье.</a:t>
            </a:r>
            <a:endParaRPr lang="ru-RU" sz="3200" dirty="0">
              <a:solidFill>
                <a:srgbClr val="F3A875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67705B-DB80-7572-0896-F7C3DB037D80}"/>
              </a:ext>
            </a:extLst>
          </p:cNvPr>
          <p:cNvSpPr txBox="1"/>
          <p:nvPr/>
        </p:nvSpPr>
        <p:spPr>
          <a:xfrm>
            <a:off x="361708" y="5485272"/>
            <a:ext cx="9604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ED7D31"/>
                </a:solidFill>
                <a:effectLst>
                  <a:glow rad="228600">
                    <a:schemeClr val="bg1">
                      <a:alpha val="93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Цель игры – продержаться как можно дольше и уничтожить всех противников.</a:t>
            </a:r>
            <a:endParaRPr lang="ru-RU" sz="3600" dirty="0">
              <a:solidFill>
                <a:srgbClr val="ED7D31"/>
              </a:solidFill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pic>
        <p:nvPicPr>
          <p:cNvPr id="4098" name="Picture 2" descr=" ">
            <a:extLst>
              <a:ext uri="{FF2B5EF4-FFF2-40B4-BE49-F238E27FC236}">
                <a16:creationId xmlns:a16="http://schemas.microsoft.com/office/drawing/2014/main" id="{CB2DAAE5-4F08-F21F-F23F-A063F621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707" y="153965"/>
            <a:ext cx="980473" cy="98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1D1C5-FFBC-2B3B-3D0D-E42A87A68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3"/>
          <a:stretch/>
        </p:blipFill>
        <p:spPr>
          <a:xfrm>
            <a:off x="9454451" y="2414136"/>
            <a:ext cx="2661434" cy="2169257"/>
          </a:xfrm>
          <a:prstGeom prst="rect">
            <a:avLst/>
          </a:prstGeom>
          <a:effectLst>
            <a:outerShdw blurRad="381000" dist="50800" dir="5400000" sx="103000" sy="103000" algn="ctr" rotWithShape="0">
              <a:schemeClr val="accent6">
                <a:lumMod val="60000"/>
                <a:lumOff val="40000"/>
                <a:alpha val="92000"/>
              </a:schemeClr>
            </a:outerShdw>
            <a:softEdge rad="254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A193C3-BB10-0602-B480-8D392E79D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52" y="4872365"/>
            <a:ext cx="2486232" cy="542299"/>
          </a:xfrm>
          <a:prstGeom prst="rect">
            <a:avLst/>
          </a:prstGeom>
          <a:effectLst>
            <a:outerShdw blurRad="152400" dist="50800" dir="5400000" sx="106000" sy="106000" algn="ctr" rotWithShape="0">
              <a:schemeClr val="accent6">
                <a:lumMod val="60000"/>
                <a:lumOff val="40000"/>
                <a:alpha val="86000"/>
              </a:schemeClr>
            </a:outerShdw>
            <a:softEdge rad="254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361B32-AB8F-E37A-8D3F-9B5631DF9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12486" r="9200" b="9149"/>
          <a:stretch/>
        </p:blipFill>
        <p:spPr>
          <a:xfrm>
            <a:off x="8589776" y="280665"/>
            <a:ext cx="3602224" cy="1849003"/>
          </a:xfrm>
          <a:prstGeom prst="rect">
            <a:avLst/>
          </a:prstGeom>
          <a:effectLst>
            <a:outerShdw blurRad="381000" dist="50800" dir="5400000" sx="103000" sy="103000" algn="ctr" rotWithShape="0">
              <a:schemeClr val="accent6">
                <a:lumMod val="60000"/>
                <a:lumOff val="40000"/>
                <a:alpha val="92000"/>
              </a:scheme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8064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AB73AFC-6507-2BAC-D3FE-8651E4D16D2D}"/>
              </a:ext>
            </a:extLst>
          </p:cNvPr>
          <p:cNvSpPr/>
          <p:nvPr/>
        </p:nvSpPr>
        <p:spPr>
          <a:xfrm>
            <a:off x="0" y="0"/>
            <a:ext cx="12332677" cy="6858000"/>
          </a:xfrm>
          <a:prstGeom prst="rect">
            <a:avLst/>
          </a:prstGeom>
          <a:pattFill prst="pct5">
            <a:fgClr>
              <a:srgbClr val="00683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E9A94-BB1B-5029-8912-8990B665427D}"/>
              </a:ext>
            </a:extLst>
          </p:cNvPr>
          <p:cNvSpPr txBox="1"/>
          <p:nvPr/>
        </p:nvSpPr>
        <p:spPr>
          <a:xfrm>
            <a:off x="281354" y="149442"/>
            <a:ext cx="7643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82C34C"/>
                </a:solidFill>
                <a:effectLst>
                  <a:glow rad="673100">
                    <a:schemeClr val="bg1">
                      <a:alpha val="96000"/>
                    </a:schemeClr>
                  </a:glow>
                </a:effectLst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Сопровождение и поддержка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8CC9707-0C40-74EF-8843-3FA9D26A837C}"/>
              </a:ext>
            </a:extLst>
          </p:cNvPr>
          <p:cNvSpPr/>
          <p:nvPr/>
        </p:nvSpPr>
        <p:spPr>
          <a:xfrm>
            <a:off x="450742" y="1055483"/>
            <a:ext cx="8542787" cy="1800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solidFill>
                <a:schemeClr val="bg1"/>
              </a:solidFill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BAA3A-3A27-7E5D-98F7-04B719567F6B}"/>
              </a:ext>
            </a:extLst>
          </p:cNvPr>
          <p:cNvSpPr txBox="1"/>
          <p:nvPr/>
        </p:nvSpPr>
        <p:spPr>
          <a:xfrm>
            <a:off x="1197653" y="1057670"/>
            <a:ext cx="6318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Что мы реализовали?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F7283-2ADD-ACCF-B2AD-8E552D1D63AE}"/>
              </a:ext>
            </a:extLst>
          </p:cNvPr>
          <p:cNvSpPr txBox="1"/>
          <p:nvPr/>
        </p:nvSpPr>
        <p:spPr>
          <a:xfrm>
            <a:off x="1260163" y="1540231"/>
            <a:ext cx="78301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1. Карту с генерацией комнат</a:t>
            </a:r>
            <a:b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2. Одного персонажа (Утка), один вид моба (Червяк)</a:t>
            </a:r>
            <a:b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</a:b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3. Два саундтрека, меню </a:t>
            </a:r>
          </a:p>
          <a:p>
            <a:endParaRPr lang="ru-RU" sz="2800" dirty="0">
              <a:solidFill>
                <a:srgbClr val="F3A875"/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430C22B-FF68-8498-109A-B95FF6528323}"/>
              </a:ext>
            </a:extLst>
          </p:cNvPr>
          <p:cNvSpPr/>
          <p:nvPr/>
        </p:nvSpPr>
        <p:spPr>
          <a:xfrm>
            <a:off x="369291" y="3005418"/>
            <a:ext cx="11453417" cy="3703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>
              <a:effectLst>
                <a:glow rad="101600">
                  <a:schemeClr val="accent6">
                    <a:satMod val="175000"/>
                    <a:alpha val="98000"/>
                  </a:scheme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98A59-CE24-3051-ED72-D3C5900BB91E}"/>
              </a:ext>
            </a:extLst>
          </p:cNvPr>
          <p:cNvSpPr txBox="1"/>
          <p:nvPr/>
        </p:nvSpPr>
        <p:spPr>
          <a:xfrm>
            <a:off x="1252385" y="3163253"/>
            <a:ext cx="6318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ED7D31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Что мы планируем делать дальше?</a:t>
            </a:r>
            <a:endParaRPr lang="ru-RU" sz="3000" dirty="0">
              <a:solidFill>
                <a:srgbClr val="ED7D31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F82BD-73F1-88D6-F749-81CDD4FDE473}"/>
              </a:ext>
            </a:extLst>
          </p:cNvPr>
          <p:cNvSpPr txBox="1"/>
          <p:nvPr/>
        </p:nvSpPr>
        <p:spPr>
          <a:xfrm>
            <a:off x="1260163" y="3647757"/>
            <a:ext cx="96083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В первую очередь необходимо поработать над багами и прочими техническими, визуальными недоработками.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24EFC3-8044-1BBA-00A0-272B175B3496}"/>
              </a:ext>
            </a:extLst>
          </p:cNvPr>
          <p:cNvSpPr txBox="1"/>
          <p:nvPr/>
        </p:nvSpPr>
        <p:spPr>
          <a:xfrm>
            <a:off x="1260163" y="4527975"/>
            <a:ext cx="107672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У нас имеются идеи, как улучшить игру. Из базового</a:t>
            </a:r>
            <a:r>
              <a:rPr lang="en-US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:</a:t>
            </a:r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</a:t>
            </a:r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д</a:t>
            </a:r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обавить больше видов мобов, реализовать смену оружия, локации. Поработать над атмосферой. 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5AF15-2C96-8C5E-A54B-3E0A8612A667}"/>
              </a:ext>
            </a:extLst>
          </p:cNvPr>
          <p:cNvSpPr txBox="1"/>
          <p:nvPr/>
        </p:nvSpPr>
        <p:spPr>
          <a:xfrm>
            <a:off x="1252385" y="5922596"/>
            <a:ext cx="8493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Также</a:t>
            </a:r>
            <a:r>
              <a:rPr lang="ru-RU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 планах добавить поддержку на </a:t>
            </a:r>
            <a:r>
              <a:rPr lang="en-US" sz="2800" dirty="0">
                <a:solidFill>
                  <a:srgbClr val="F3A875"/>
                </a:solidFill>
                <a:effectLst/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android </a:t>
            </a:r>
            <a:r>
              <a:rPr lang="en-US" sz="2800" dirty="0">
                <a:solidFill>
                  <a:srgbClr val="F3A875"/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:)</a:t>
            </a:r>
            <a:endParaRPr lang="ru-RU" sz="2800" dirty="0">
              <a:solidFill>
                <a:srgbClr val="F3A875"/>
              </a:solidFill>
              <a:effectLst/>
            </a:endParaRPr>
          </a:p>
        </p:txBody>
      </p:sp>
      <p:pic>
        <p:nvPicPr>
          <p:cNvPr id="5126" name="Picture 6" descr=" ">
            <a:extLst>
              <a:ext uri="{FF2B5EF4-FFF2-40B4-BE49-F238E27FC236}">
                <a16:creationId xmlns:a16="http://schemas.microsoft.com/office/drawing/2014/main" id="{203506D8-5C70-2E9D-D9D7-93278BA4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" y="1068325"/>
            <a:ext cx="720189" cy="72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 ">
            <a:extLst>
              <a:ext uri="{FF2B5EF4-FFF2-40B4-BE49-F238E27FC236}">
                <a16:creationId xmlns:a16="http://schemas.microsoft.com/office/drawing/2014/main" id="{4D187547-6DDD-CFF6-3E25-F16D2339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51" y="3157348"/>
            <a:ext cx="754112" cy="75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ABA49-E741-39E1-61A8-0113CF7BD041}"/>
              </a:ext>
            </a:extLst>
          </p:cNvPr>
          <p:cNvSpPr txBox="1"/>
          <p:nvPr/>
        </p:nvSpPr>
        <p:spPr>
          <a:xfrm>
            <a:off x="7432804" y="6410765"/>
            <a:ext cx="6392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2">
                    <a:lumMod val="90000"/>
                  </a:schemeClr>
                </a:solidFill>
                <a:latin typeface="RF Krabuler" panose="00000500000000000000" pitchFamily="2" charset="-52"/>
                <a:ea typeface="Yu Gothic UI Semibold" panose="020B0700000000000000" pitchFamily="34" charset="-128"/>
                <a:cs typeface="Dubai" panose="020B0503030403030204" pitchFamily="34" charset="-78"/>
              </a:rPr>
              <a:t>Ещё было бы неплохо провести рефакторинг…</a:t>
            </a:r>
            <a:endParaRPr lang="ru-RU" sz="1800" dirty="0">
              <a:solidFill>
                <a:schemeClr val="bg2">
                  <a:lumMod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4393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618</TotalTime>
  <Words>292</Words>
  <Application>Microsoft Office PowerPoint</Application>
  <PresentationFormat>Широкоэкранный</PresentationFormat>
  <Paragraphs>45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RF Krabuler</vt:lpstr>
      <vt:lpstr>Тема Office</vt:lpstr>
      <vt:lpstr>The Killer Duck</vt:lpstr>
      <vt:lpstr>Презентация PowerPoint</vt:lpstr>
      <vt:lpstr>Концепт игры  </vt:lpstr>
      <vt:lpstr>Концептуальная диаграмма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Killer Duck</dc:title>
  <dc:creator>Анастасия Бородина</dc:creator>
  <cp:lastModifiedBy>Анастасия Бородина</cp:lastModifiedBy>
  <cp:revision>42</cp:revision>
  <dcterms:created xsi:type="dcterms:W3CDTF">2024-06-24T07:32:51Z</dcterms:created>
  <dcterms:modified xsi:type="dcterms:W3CDTF">2024-07-01T15:03:03Z</dcterms:modified>
</cp:coreProperties>
</file>